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18/04/1441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t>18/04/1441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43608" y="620688"/>
            <a:ext cx="7704856" cy="5688632"/>
          </a:xfrm>
        </p:spPr>
        <p:txBody>
          <a:bodyPr>
            <a:normAutofit fontScale="92500" lnSpcReduction="20000"/>
          </a:bodyPr>
          <a:lstStyle/>
          <a:p>
            <a:r>
              <a:rPr lang="en-US" sz="2800" dirty="0">
                <a:solidFill>
                  <a:srgbClr val="000000"/>
                </a:solidFill>
                <a:latin typeface="Times New Roman"/>
              </a:rPr>
              <a:t>Thus, some of the solid </a:t>
            </a:r>
            <a:r>
              <a:rPr lang="en-US" sz="2800" dirty="0" smtClean="0">
                <a:solidFill>
                  <a:srgbClr val="000000"/>
                </a:solidFill>
                <a:latin typeface="Times New Roman"/>
              </a:rPr>
              <a:t>sugar will </a:t>
            </a:r>
            <a:r>
              <a:rPr lang="en-US" sz="2800" dirty="0">
                <a:solidFill>
                  <a:srgbClr val="000000"/>
                </a:solidFill>
                <a:latin typeface="Times New Roman"/>
              </a:rPr>
              <a:t>go into solution in the syrup. This will continue until the new equilibrium syrup concentration is established at the higher temperature. </a:t>
            </a:r>
          </a:p>
          <a:p>
            <a:r>
              <a:rPr lang="en-US" sz="2800" dirty="0">
                <a:solidFill>
                  <a:srgbClr val="000000"/>
                </a:solidFill>
                <a:latin typeface="Times New Roman"/>
              </a:rPr>
              <a:t>In order to explain the phase diagram we will use a H</a:t>
            </a:r>
            <a:r>
              <a:rPr lang="en-US" sz="1600" dirty="0">
                <a:solidFill>
                  <a:srgbClr val="000000"/>
                </a:solidFill>
                <a:latin typeface="Times New Roman"/>
              </a:rPr>
              <a:t>2</a:t>
            </a:r>
            <a:r>
              <a:rPr lang="en-US" sz="2800" dirty="0">
                <a:solidFill>
                  <a:srgbClr val="000000"/>
                </a:solidFill>
                <a:latin typeface="Times New Roman"/>
              </a:rPr>
              <a:t>O system and including the effect of pressure and temperature as an example, which is shown Figure 19. Here it may be noted that regions for three different phases—solid, liquid, and </a:t>
            </a:r>
            <a:r>
              <a:rPr lang="en-US" sz="2800" dirty="0" err="1">
                <a:solidFill>
                  <a:srgbClr val="000000"/>
                </a:solidFill>
                <a:latin typeface="Times New Roman"/>
              </a:rPr>
              <a:t>vapour</a:t>
            </a:r>
            <a:r>
              <a:rPr lang="en-US" sz="2800" dirty="0">
                <a:solidFill>
                  <a:srgbClr val="000000"/>
                </a:solidFill>
                <a:latin typeface="Times New Roman"/>
              </a:rPr>
              <a:t>—are delineated on the plot. Each of the phases will exist under equilibrium conditions over the temperature–pressure ranges of its corresponding area. Furthermore, the three curves shown on the plot (</a:t>
            </a:r>
            <a:r>
              <a:rPr lang="en-US" sz="2800" dirty="0" err="1">
                <a:solidFill>
                  <a:srgbClr val="000000"/>
                </a:solidFill>
                <a:latin typeface="Times New Roman"/>
              </a:rPr>
              <a:t>labelled</a:t>
            </a:r>
            <a:r>
              <a:rPr lang="en-US" sz="2800" dirty="0">
                <a:solidFill>
                  <a:srgbClr val="000000"/>
                </a:solidFill>
                <a:latin typeface="Times New Roman"/>
              </a:rPr>
              <a:t> </a:t>
            </a:r>
            <a:r>
              <a:rPr lang="en-US" sz="2800" dirty="0" err="1">
                <a:solidFill>
                  <a:srgbClr val="000000"/>
                </a:solidFill>
                <a:latin typeface="Times New Roman"/>
              </a:rPr>
              <a:t>aO</a:t>
            </a:r>
            <a:r>
              <a:rPr lang="en-US" sz="2800" dirty="0">
                <a:solidFill>
                  <a:srgbClr val="000000"/>
                </a:solidFill>
                <a:latin typeface="Times New Roman"/>
              </a:rPr>
              <a:t>, </a:t>
            </a:r>
            <a:r>
              <a:rPr lang="en-US" sz="2800" dirty="0" err="1">
                <a:solidFill>
                  <a:srgbClr val="000000"/>
                </a:solidFill>
                <a:latin typeface="Times New Roman"/>
              </a:rPr>
              <a:t>bO</a:t>
            </a:r>
            <a:r>
              <a:rPr lang="en-US" sz="2800" dirty="0">
                <a:solidFill>
                  <a:srgbClr val="000000"/>
                </a:solidFill>
                <a:latin typeface="Times New Roman"/>
              </a:rPr>
              <a:t>, and </a:t>
            </a:r>
            <a:r>
              <a:rPr lang="en-US" sz="2800" dirty="0" err="1">
                <a:solidFill>
                  <a:srgbClr val="000000"/>
                </a:solidFill>
                <a:latin typeface="Times New Roman"/>
              </a:rPr>
              <a:t>cO</a:t>
            </a:r>
            <a:r>
              <a:rPr lang="en-US" sz="2800" dirty="0">
                <a:solidFill>
                  <a:srgbClr val="000000"/>
                </a:solidFill>
                <a:latin typeface="Times New Roman"/>
              </a:rPr>
              <a:t>) are phase boundaries; at any point on one of these curves, the two phases on either side of the curve are in equilibrium (or coexist) with one another. </a:t>
            </a:r>
            <a:r>
              <a:rPr lang="en-US" sz="2800" dirty="0" smtClean="0">
                <a:solidFill>
                  <a:srgbClr val="000000"/>
                </a:solidFill>
                <a:latin typeface="Times New Roman"/>
              </a:rPr>
              <a:t> </a:t>
            </a:r>
            <a:endParaRPr lang="en-US" dirty="0"/>
          </a:p>
        </p:txBody>
      </p:sp>
    </p:spTree>
    <p:extLst>
      <p:ext uri="{BB962C8B-B14F-4D97-AF65-F5344CB8AC3E}">
        <p14:creationId xmlns:p14="http://schemas.microsoft.com/office/powerpoint/2010/main" val="507180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692696"/>
            <a:ext cx="7890080" cy="5555704"/>
          </a:xfrm>
        </p:spPr>
        <p:txBody>
          <a:bodyPr>
            <a:normAutofit fontScale="77500" lnSpcReduction="20000"/>
          </a:bodyPr>
          <a:lstStyle/>
          <a:p>
            <a:pPr marL="82296" indent="0">
              <a:buNone/>
            </a:pPr>
            <a:r>
              <a:rPr lang="en-US" dirty="0">
                <a:solidFill>
                  <a:srgbClr val="000000"/>
                </a:solidFill>
                <a:latin typeface="Times New Roman"/>
              </a:rPr>
              <a:t>That is, equilibrium between solid and </a:t>
            </a:r>
            <a:r>
              <a:rPr lang="en-US" dirty="0" err="1">
                <a:solidFill>
                  <a:srgbClr val="000000"/>
                </a:solidFill>
                <a:latin typeface="Times New Roman"/>
              </a:rPr>
              <a:t>vapour</a:t>
            </a:r>
            <a:r>
              <a:rPr lang="en-US" dirty="0">
                <a:solidFill>
                  <a:srgbClr val="000000"/>
                </a:solidFill>
                <a:latin typeface="Times New Roman"/>
              </a:rPr>
              <a:t> phases is along curve </a:t>
            </a:r>
            <a:r>
              <a:rPr lang="en-US" dirty="0" err="1">
                <a:solidFill>
                  <a:srgbClr val="000000"/>
                </a:solidFill>
                <a:latin typeface="Times New Roman"/>
              </a:rPr>
              <a:t>aO</a:t>
            </a:r>
            <a:r>
              <a:rPr lang="en-US" dirty="0">
                <a:solidFill>
                  <a:srgbClr val="000000"/>
                </a:solidFill>
                <a:latin typeface="Times New Roman"/>
              </a:rPr>
              <a:t>—likewise for the solid-liquid, curve </a:t>
            </a:r>
            <a:r>
              <a:rPr lang="en-US" dirty="0" err="1">
                <a:solidFill>
                  <a:srgbClr val="000000"/>
                </a:solidFill>
                <a:latin typeface="Times New Roman"/>
              </a:rPr>
              <a:t>bO</a:t>
            </a:r>
            <a:r>
              <a:rPr lang="en-US" dirty="0">
                <a:solidFill>
                  <a:srgbClr val="000000"/>
                </a:solidFill>
                <a:latin typeface="Times New Roman"/>
              </a:rPr>
              <a:t>, and the liquid </a:t>
            </a:r>
            <a:r>
              <a:rPr lang="en-US" dirty="0" err="1">
                <a:solidFill>
                  <a:srgbClr val="000000"/>
                </a:solidFill>
                <a:latin typeface="Times New Roman"/>
              </a:rPr>
              <a:t>vapour</a:t>
            </a:r>
            <a:r>
              <a:rPr lang="en-US" dirty="0">
                <a:solidFill>
                  <a:srgbClr val="000000"/>
                </a:solidFill>
                <a:latin typeface="Times New Roman"/>
              </a:rPr>
              <a:t>, curve </a:t>
            </a:r>
            <a:r>
              <a:rPr lang="en-US" dirty="0" err="1">
                <a:solidFill>
                  <a:srgbClr val="000000"/>
                </a:solidFill>
                <a:latin typeface="Times New Roman"/>
              </a:rPr>
              <a:t>cO.</a:t>
            </a:r>
            <a:r>
              <a:rPr lang="en-US" dirty="0">
                <a:solidFill>
                  <a:srgbClr val="000000"/>
                </a:solidFill>
                <a:latin typeface="Times New Roman"/>
              </a:rPr>
              <a:t> Also, upon crossing a boundary (as temperature and/or pressure is altered), one phase transforms to another. For example, at one atmosphere pressure, during heating the solid phase transforms to the liquid phase (i.e., melting occurs) at the point </a:t>
            </a:r>
            <a:r>
              <a:rPr lang="en-US" dirty="0" err="1">
                <a:solidFill>
                  <a:srgbClr val="000000"/>
                </a:solidFill>
                <a:latin typeface="Times New Roman"/>
              </a:rPr>
              <a:t>labelled</a:t>
            </a:r>
            <a:r>
              <a:rPr lang="en-US" dirty="0">
                <a:solidFill>
                  <a:srgbClr val="000000"/>
                </a:solidFill>
                <a:latin typeface="Times New Roman"/>
              </a:rPr>
              <a:t> 2 on Figure (i.e., the intersection of the dashed horizontal line with the solid-liquid phase boundary); this point corresponds to a temperature of 0</a:t>
            </a:r>
            <a:r>
              <a:rPr lang="en-US" sz="1800" dirty="0">
                <a:solidFill>
                  <a:srgbClr val="000000"/>
                </a:solidFill>
                <a:latin typeface="Times New Roman"/>
              </a:rPr>
              <a:t>o </a:t>
            </a:r>
            <a:r>
              <a:rPr lang="en-US" dirty="0">
                <a:solidFill>
                  <a:srgbClr val="000000"/>
                </a:solidFill>
                <a:latin typeface="Times New Roman"/>
              </a:rPr>
              <a:t>. Of course, the reverse transformation (liquid-to-solid, or solidification) takes place at the same point upon cooling. Similarly, at the intersection of the dashed line with the liquid-</a:t>
            </a:r>
            <a:r>
              <a:rPr lang="en-US" dirty="0" err="1">
                <a:solidFill>
                  <a:srgbClr val="000000"/>
                </a:solidFill>
                <a:latin typeface="Times New Roman"/>
              </a:rPr>
              <a:t>vapour</a:t>
            </a:r>
            <a:r>
              <a:rPr lang="en-US" dirty="0">
                <a:solidFill>
                  <a:srgbClr val="000000"/>
                </a:solidFill>
                <a:latin typeface="Times New Roman"/>
              </a:rPr>
              <a:t> phase boundary [point 3 (Figure), at 100</a:t>
            </a:r>
            <a:r>
              <a:rPr lang="en-US" sz="1800" dirty="0">
                <a:solidFill>
                  <a:srgbClr val="000000"/>
                </a:solidFill>
                <a:latin typeface="Times New Roman"/>
              </a:rPr>
              <a:t>o</a:t>
            </a:r>
            <a:r>
              <a:rPr lang="en-US" dirty="0">
                <a:solidFill>
                  <a:srgbClr val="000000"/>
                </a:solidFill>
                <a:latin typeface="Times New Roman"/>
              </a:rPr>
              <a:t>C] the liquid transforms to the </a:t>
            </a:r>
            <a:r>
              <a:rPr lang="en-US" dirty="0" err="1">
                <a:solidFill>
                  <a:srgbClr val="000000"/>
                </a:solidFill>
                <a:latin typeface="Times New Roman"/>
              </a:rPr>
              <a:t>vapour</a:t>
            </a:r>
            <a:r>
              <a:rPr lang="en-US" dirty="0">
                <a:solidFill>
                  <a:srgbClr val="000000"/>
                </a:solidFill>
                <a:latin typeface="Times New Roman"/>
              </a:rPr>
              <a:t> phase (or vaporizes) upon heating; </a:t>
            </a:r>
            <a:endParaRPr lang="en-US" dirty="0"/>
          </a:p>
        </p:txBody>
      </p:sp>
    </p:spTree>
    <p:extLst>
      <p:ext uri="{BB962C8B-B14F-4D97-AF65-F5344CB8AC3E}">
        <p14:creationId xmlns:p14="http://schemas.microsoft.com/office/powerpoint/2010/main" val="2242594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87655" y="5589240"/>
            <a:ext cx="7498080" cy="868958"/>
          </a:xfrm>
        </p:spPr>
        <p:txBody>
          <a:bodyPr>
            <a:noAutofit/>
          </a:bodyPr>
          <a:lstStyle/>
          <a:p>
            <a:pPr algn="ctr"/>
            <a:r>
              <a:rPr lang="en-US" sz="2800" dirty="0">
                <a:solidFill>
                  <a:srgbClr val="000000"/>
                </a:solidFill>
                <a:latin typeface="Times New Roman"/>
              </a:rPr>
              <a:t>Figure 19 Pressure temperature phase diagram for H2O </a:t>
            </a:r>
            <a:endParaRPr 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611" y="188640"/>
            <a:ext cx="7560839"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882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71600" y="476672"/>
            <a:ext cx="7962088" cy="6120680"/>
          </a:xfrm>
        </p:spPr>
        <p:txBody>
          <a:bodyPr>
            <a:normAutofit fontScale="85000" lnSpcReduction="10000"/>
          </a:bodyPr>
          <a:lstStyle/>
          <a:p>
            <a:pPr marL="82296" indent="0">
              <a:buNone/>
            </a:pPr>
            <a:r>
              <a:rPr lang="en-US" sz="4400" b="1" dirty="0" smtClean="0">
                <a:solidFill>
                  <a:srgbClr val="000000"/>
                </a:solidFill>
                <a:latin typeface="Times New Roman"/>
              </a:rPr>
              <a:t>5. </a:t>
            </a:r>
            <a:r>
              <a:rPr lang="en-US" sz="4400" b="1" dirty="0">
                <a:solidFill>
                  <a:srgbClr val="000000"/>
                </a:solidFill>
                <a:latin typeface="Times New Roman"/>
              </a:rPr>
              <a:t>Phase Diagrams (II) </a:t>
            </a:r>
            <a:endParaRPr lang="en-US" sz="4400" dirty="0">
              <a:solidFill>
                <a:srgbClr val="000000"/>
              </a:solidFill>
              <a:latin typeface="Times New Roman"/>
            </a:endParaRPr>
          </a:p>
          <a:p>
            <a:pPr marL="82296" indent="0">
              <a:buNone/>
            </a:pPr>
            <a:r>
              <a:rPr lang="en-US" dirty="0">
                <a:solidFill>
                  <a:srgbClr val="000000"/>
                </a:solidFill>
                <a:latin typeface="Times New Roman"/>
              </a:rPr>
              <a:t>A system is at equilibrium if at constant temperature, pressure and composition; the system is stable, not changing with time. Equilibrium is the state that is achieved given sufficient time. But the time to achieve equilibrium may be very long (the kinetics can be slow) that a state along the path to the equilibrium may appear to be stable. This is called a metastable state. </a:t>
            </a:r>
          </a:p>
          <a:p>
            <a:pPr marL="82296" indent="0">
              <a:buNone/>
            </a:pPr>
            <a:endParaRPr lang="en-US" dirty="0" smtClean="0">
              <a:solidFill>
                <a:srgbClr val="000000"/>
              </a:solidFill>
              <a:latin typeface="Times New Roman"/>
            </a:endParaRPr>
          </a:p>
          <a:p>
            <a:pPr marL="82296" indent="0">
              <a:buNone/>
            </a:pPr>
            <a:r>
              <a:rPr lang="en-US" dirty="0" smtClean="0">
                <a:solidFill>
                  <a:srgbClr val="000000"/>
                </a:solidFill>
                <a:latin typeface="Times New Roman"/>
              </a:rPr>
              <a:t>In </a:t>
            </a:r>
            <a:r>
              <a:rPr lang="en-US" dirty="0">
                <a:solidFill>
                  <a:srgbClr val="000000"/>
                </a:solidFill>
                <a:latin typeface="Times New Roman"/>
              </a:rPr>
              <a:t>thermodynamics the equilibrium is described as a state of a system that corresponds to the minimum of thermodynamic function called the free energy. </a:t>
            </a:r>
          </a:p>
          <a:p>
            <a:pPr marL="82296" indent="0">
              <a:buNone/>
            </a:pPr>
            <a:r>
              <a:rPr lang="en-US" b="1" dirty="0">
                <a:solidFill>
                  <a:srgbClr val="000000"/>
                </a:solidFill>
                <a:latin typeface="Times New Roman"/>
              </a:rPr>
              <a:t>As we mention earlier, phase diagram is a graphical representation of all the equilibrium phases as a function of temperature, pressure, and composition. </a:t>
            </a:r>
            <a:endParaRPr lang="en-US" dirty="0"/>
          </a:p>
        </p:txBody>
      </p:sp>
    </p:spTree>
    <p:extLst>
      <p:ext uri="{BB962C8B-B14F-4D97-AF65-F5344CB8AC3E}">
        <p14:creationId xmlns:p14="http://schemas.microsoft.com/office/powerpoint/2010/main" val="4122028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548680"/>
            <a:ext cx="7890080" cy="6120680"/>
          </a:xfrm>
        </p:spPr>
        <p:txBody>
          <a:bodyPr>
            <a:normAutofit fontScale="85000" lnSpcReduction="20000"/>
          </a:bodyPr>
          <a:lstStyle/>
          <a:p>
            <a:pPr marL="82296" indent="0">
              <a:buNone/>
            </a:pPr>
            <a:r>
              <a:rPr lang="en-US" sz="4000" b="1" dirty="0">
                <a:solidFill>
                  <a:srgbClr val="000000"/>
                </a:solidFill>
                <a:latin typeface="Times New Roman"/>
              </a:rPr>
              <a:t>5.1 Phase diagrams for binary systems </a:t>
            </a:r>
            <a:endParaRPr lang="en-US" sz="4000" dirty="0">
              <a:solidFill>
                <a:srgbClr val="000000"/>
              </a:solidFill>
              <a:latin typeface="Times New Roman"/>
            </a:endParaRPr>
          </a:p>
          <a:p>
            <a:pPr marL="82296" indent="0">
              <a:buNone/>
            </a:pPr>
            <a:r>
              <a:rPr lang="en-US" dirty="0">
                <a:solidFill>
                  <a:srgbClr val="000000"/>
                </a:solidFill>
                <a:latin typeface="Times New Roman"/>
              </a:rPr>
              <a:t>A phase diagrams show what phases exist at equilibrium and what phase transformations we can expect when we change one of the parameters of the system. </a:t>
            </a:r>
          </a:p>
          <a:p>
            <a:pPr marL="82296" indent="0">
              <a:buNone/>
            </a:pPr>
            <a:r>
              <a:rPr lang="en-US" dirty="0">
                <a:solidFill>
                  <a:srgbClr val="000000"/>
                </a:solidFill>
                <a:latin typeface="Times New Roman"/>
              </a:rPr>
              <a:t>Real materials are almost always mixtures of different elements rather than pure substances: in addition to T and P, composition is also a variable. </a:t>
            </a:r>
          </a:p>
          <a:p>
            <a:pPr marL="82296" indent="0">
              <a:buNone/>
            </a:pPr>
            <a:r>
              <a:rPr lang="en-US" dirty="0">
                <a:solidFill>
                  <a:srgbClr val="000000"/>
                </a:solidFill>
                <a:latin typeface="Times New Roman"/>
              </a:rPr>
              <a:t>We will limit our discussion of phase diagrams of multicomponent systems to binary alloys and will assume pressure to be constant at one atmosphere. Phase diagrams for materials with more than two components are complex and difficult to represent. </a:t>
            </a:r>
          </a:p>
          <a:p>
            <a:pPr marL="82296" indent="0">
              <a:buNone/>
            </a:pPr>
            <a:r>
              <a:rPr lang="en-US" dirty="0" err="1">
                <a:solidFill>
                  <a:srgbClr val="000000"/>
                </a:solidFill>
                <a:latin typeface="Times New Roman"/>
              </a:rPr>
              <a:t>Isomorphous</a:t>
            </a:r>
            <a:r>
              <a:rPr lang="en-US" dirty="0">
                <a:solidFill>
                  <a:srgbClr val="000000"/>
                </a:solidFill>
                <a:latin typeface="Times New Roman"/>
              </a:rPr>
              <a:t> system - complete solid solubility of the two components (both in the liquid and solid phases) is shown in Figure 20. </a:t>
            </a:r>
            <a:endParaRPr lang="en-US" dirty="0"/>
          </a:p>
        </p:txBody>
      </p:sp>
    </p:spTree>
    <p:extLst>
      <p:ext uri="{BB962C8B-B14F-4D97-AF65-F5344CB8AC3E}">
        <p14:creationId xmlns:p14="http://schemas.microsoft.com/office/powerpoint/2010/main" val="101289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1447800"/>
            <a:ext cx="7498080" cy="4933528"/>
          </a:xfrm>
        </p:spPr>
        <p:txBody>
          <a:bodyPr>
            <a:normAutofit fontScale="70000" lnSpcReduction="20000"/>
          </a:bodyPr>
          <a:lstStyle/>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lgn="ctr">
              <a:buNone/>
            </a:pPr>
            <a:r>
              <a:rPr lang="en-US" sz="3400" dirty="0" smtClean="0">
                <a:solidFill>
                  <a:srgbClr val="000000"/>
                </a:solidFill>
                <a:latin typeface="Times New Roman"/>
              </a:rPr>
              <a:t>Figure </a:t>
            </a:r>
            <a:r>
              <a:rPr lang="en-US" sz="3400" dirty="0">
                <a:solidFill>
                  <a:srgbClr val="000000"/>
                </a:solidFill>
                <a:latin typeface="Times New Roman"/>
              </a:rPr>
              <a:t>20 </a:t>
            </a:r>
            <a:r>
              <a:rPr lang="en-US" sz="3400" dirty="0" err="1">
                <a:solidFill>
                  <a:srgbClr val="000000"/>
                </a:solidFill>
                <a:latin typeface="Times New Roman"/>
              </a:rPr>
              <a:t>Isomorphous</a:t>
            </a:r>
            <a:r>
              <a:rPr lang="en-US" sz="3400" dirty="0">
                <a:solidFill>
                  <a:srgbClr val="000000"/>
                </a:solidFill>
                <a:latin typeface="Times New Roman"/>
              </a:rPr>
              <a:t> system - complete solid solubility of the two components </a:t>
            </a:r>
            <a:endParaRPr lang="en-US" sz="3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76672"/>
            <a:ext cx="7632848" cy="4968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4354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620688"/>
            <a:ext cx="7890080" cy="5627712"/>
          </a:xfrm>
        </p:spPr>
        <p:txBody>
          <a:bodyPr>
            <a:normAutofit fontScale="92500" lnSpcReduction="20000"/>
          </a:bodyPr>
          <a:lstStyle/>
          <a:p>
            <a:pPr marL="82296" indent="0">
              <a:buNone/>
            </a:pPr>
            <a:r>
              <a:rPr lang="en-US" dirty="0">
                <a:solidFill>
                  <a:srgbClr val="000000"/>
                </a:solidFill>
                <a:latin typeface="Times New Roman"/>
              </a:rPr>
              <a:t>Three phase region can be identified on the phase diagram in Figure 20: </a:t>
            </a:r>
          </a:p>
          <a:p>
            <a:pPr marL="82296" indent="0">
              <a:buNone/>
            </a:pPr>
            <a:r>
              <a:rPr lang="en-US" dirty="0">
                <a:solidFill>
                  <a:srgbClr val="000000"/>
                </a:solidFill>
                <a:latin typeface="Times New Roman"/>
              </a:rPr>
              <a:t> Liquid (L) , solid + liquid (</a:t>
            </a:r>
            <a:r>
              <a:rPr lang="el-GR" dirty="0">
                <a:solidFill>
                  <a:srgbClr val="000000"/>
                </a:solidFill>
                <a:latin typeface="Times New Roman"/>
              </a:rPr>
              <a:t>α +</a:t>
            </a:r>
            <a:r>
              <a:rPr lang="en-US" dirty="0">
                <a:solidFill>
                  <a:srgbClr val="000000"/>
                </a:solidFill>
                <a:latin typeface="Times New Roman"/>
              </a:rPr>
              <a:t>L), solid (</a:t>
            </a:r>
            <a:r>
              <a:rPr lang="el-GR" dirty="0">
                <a:solidFill>
                  <a:srgbClr val="000000"/>
                </a:solidFill>
                <a:latin typeface="Times New Roman"/>
              </a:rPr>
              <a:t>α ) </a:t>
            </a:r>
          </a:p>
          <a:p>
            <a:pPr marL="82296" indent="0">
              <a:buNone/>
            </a:pPr>
            <a:r>
              <a:rPr lang="en-US" dirty="0">
                <a:solidFill>
                  <a:srgbClr val="000000"/>
                </a:solidFill>
                <a:latin typeface="Times New Roman"/>
              </a:rPr>
              <a:t> </a:t>
            </a:r>
            <a:r>
              <a:rPr lang="en-US" dirty="0" err="1">
                <a:solidFill>
                  <a:srgbClr val="000000"/>
                </a:solidFill>
                <a:latin typeface="Times New Roman"/>
              </a:rPr>
              <a:t>Liquidus</a:t>
            </a:r>
            <a:r>
              <a:rPr lang="en-US" dirty="0">
                <a:solidFill>
                  <a:srgbClr val="000000"/>
                </a:solidFill>
                <a:latin typeface="Times New Roman"/>
              </a:rPr>
              <a:t> line separates liquid from liquid + solid </a:t>
            </a:r>
          </a:p>
          <a:p>
            <a:pPr marL="82296" indent="0">
              <a:buNone/>
            </a:pPr>
            <a:r>
              <a:rPr lang="en-US" dirty="0">
                <a:solidFill>
                  <a:srgbClr val="000000"/>
                </a:solidFill>
                <a:latin typeface="Times New Roman"/>
              </a:rPr>
              <a:t> Solidus line separates solid from liquid + solid </a:t>
            </a:r>
          </a:p>
          <a:p>
            <a:endParaRPr lang="en-US" dirty="0">
              <a:solidFill>
                <a:srgbClr val="000000"/>
              </a:solidFill>
              <a:latin typeface="Times New Roman"/>
            </a:endParaRPr>
          </a:p>
          <a:p>
            <a:pPr marL="82296" indent="0">
              <a:buNone/>
            </a:pPr>
            <a:r>
              <a:rPr lang="en-US" dirty="0">
                <a:solidFill>
                  <a:srgbClr val="000000"/>
                </a:solidFill>
                <a:latin typeface="Times New Roman"/>
              </a:rPr>
              <a:t>In one-component system melting occurs at a well-defined melting temperature. In multi-component systems melting occurs over the range of temperatures, between the solidus and </a:t>
            </a:r>
            <a:r>
              <a:rPr lang="en-US" dirty="0" err="1">
                <a:solidFill>
                  <a:srgbClr val="000000"/>
                </a:solidFill>
                <a:latin typeface="Times New Roman"/>
              </a:rPr>
              <a:t>liquidus</a:t>
            </a:r>
            <a:r>
              <a:rPr lang="en-US" dirty="0">
                <a:solidFill>
                  <a:srgbClr val="000000"/>
                </a:solidFill>
                <a:latin typeface="Times New Roman"/>
              </a:rPr>
              <a:t> lines. Solid and liquid phases are at equilibrium with each other in this temperature range. </a:t>
            </a:r>
            <a:endParaRPr lang="en-US" dirty="0"/>
          </a:p>
        </p:txBody>
      </p:sp>
    </p:spTree>
    <p:extLst>
      <p:ext uri="{BB962C8B-B14F-4D97-AF65-F5344CB8AC3E}">
        <p14:creationId xmlns:p14="http://schemas.microsoft.com/office/powerpoint/2010/main" val="900508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1447800"/>
            <a:ext cx="7498080" cy="5005536"/>
          </a:xfrm>
        </p:spPr>
        <p:txBody>
          <a:bodyPr>
            <a:normAutofit fontScale="92500" lnSpcReduction="20000"/>
          </a:bodyPr>
          <a:lstStyle/>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buNone/>
            </a:pPr>
            <a:endParaRPr lang="en-US" dirty="0" smtClean="0">
              <a:solidFill>
                <a:srgbClr val="000000"/>
              </a:solidFill>
              <a:latin typeface="Times New Roman"/>
            </a:endParaRPr>
          </a:p>
          <a:p>
            <a:pPr marL="82296" indent="0">
              <a:buNone/>
            </a:pPr>
            <a:endParaRPr lang="en-US" dirty="0" smtClean="0">
              <a:solidFill>
                <a:srgbClr val="000000"/>
              </a:solidFill>
              <a:latin typeface="Times New Roman"/>
            </a:endParaRPr>
          </a:p>
          <a:p>
            <a:pPr marL="82296" indent="0">
              <a:buNone/>
            </a:pPr>
            <a:endParaRPr lang="en-US" dirty="0">
              <a:solidFill>
                <a:srgbClr val="000000"/>
              </a:solidFill>
              <a:latin typeface="Times New Roman"/>
            </a:endParaRPr>
          </a:p>
          <a:p>
            <a:pPr marL="82296" indent="0" algn="ctr">
              <a:buNone/>
            </a:pPr>
            <a:r>
              <a:rPr lang="en-US" dirty="0" smtClean="0">
                <a:solidFill>
                  <a:srgbClr val="000000"/>
                </a:solidFill>
                <a:latin typeface="Times New Roman"/>
              </a:rPr>
              <a:t>Figure </a:t>
            </a:r>
            <a:r>
              <a:rPr lang="en-US" dirty="0">
                <a:solidFill>
                  <a:srgbClr val="000000"/>
                </a:solidFill>
                <a:latin typeface="Times New Roman"/>
              </a:rPr>
              <a:t>21 an example of the binary alloy system shoes liquids and solidus solid solution </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85750"/>
            <a:ext cx="7632849" cy="5009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84454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TotalTime>
  <Words>702</Words>
  <Application>Microsoft Office PowerPoint</Application>
  <PresentationFormat>عرض على الشاشة (3:4)‏</PresentationFormat>
  <Paragraphs>43</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انقلاب</vt:lpstr>
      <vt:lpstr>عرض تقديمي في PowerPoint</vt:lpstr>
      <vt:lpstr>عرض تقديمي في PowerPoint</vt:lpstr>
      <vt:lpstr>Figure 19 Pressure temperature phase diagram for H2O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wassan</dc:creator>
  <cp:lastModifiedBy>DR.Ahmed Saker 2O11</cp:lastModifiedBy>
  <cp:revision>2</cp:revision>
  <dcterms:created xsi:type="dcterms:W3CDTF">2019-12-15T08:06:46Z</dcterms:created>
  <dcterms:modified xsi:type="dcterms:W3CDTF">2019-12-15T08:22:30Z</dcterms:modified>
</cp:coreProperties>
</file>